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11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3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7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blyda.oopy.io/product" TargetMode="External"/><Relationship Id="rId3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oss-ads.gitbook.io/guide" TargetMode="External"/><Relationship Id="rId3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aS운영팀 오우빈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MaaS운영팀 오우빈</a:t>
            </a:r>
          </a:p>
        </p:txBody>
      </p:sp>
      <p:sp>
        <p:nvSpPr>
          <p:cNvPr id="172" name="광고플랫폼 구축 관련 조사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광고플랫폼 구축 관련 조사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에브리타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</a:t>
            </a:r>
          </a:p>
        </p:txBody>
      </p:sp>
      <p:sp>
        <p:nvSpPr>
          <p:cNvPr id="259" name="광고 위치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위치</a:t>
            </a:r>
          </a:p>
        </p:txBody>
      </p:sp>
      <p:sp>
        <p:nvSpPr>
          <p:cNvPr id="260" name="공모전, 대외활동, 채용 정보"/>
          <p:cNvSpPr txBox="1"/>
          <p:nvPr/>
        </p:nvSpPr>
        <p:spPr>
          <a:xfrm>
            <a:off x="2122864" y="12233201"/>
            <a:ext cx="4546093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공모전, 대외활동, 채용 정보</a:t>
            </a:r>
          </a:p>
        </p:txBody>
      </p:sp>
      <p:sp>
        <p:nvSpPr>
          <p:cNvPr id="261" name="검색 키워드"/>
          <p:cNvSpPr txBox="1"/>
          <p:nvPr/>
        </p:nvSpPr>
        <p:spPr>
          <a:xfrm>
            <a:off x="8571354" y="12233201"/>
            <a:ext cx="1984960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검색 키워드</a:t>
            </a:r>
          </a:p>
        </p:txBody>
      </p:sp>
      <p:pic>
        <p:nvPicPr>
          <p:cNvPr id="262" name="붙여넣은 동영상.png" descr="붙여넣은 동영상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6310" y="3529358"/>
            <a:ext cx="3759201" cy="815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붙여넣은 동영상.png" descr="붙여넣은 동영상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4234" y="3529358"/>
            <a:ext cx="3759201" cy="815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EMDDClx1GR-J6dyZg2am0MMz94co0z3fZwr1hvxLGcXbwZLNphU6EiJeMUCPYCDlL4ZPZSrJTVuH-CEdNROUArgp-WH3t3i4eyO_zYM9v1G2z7JIBfZ5qifxmZuo4asHbmFkN1sc1fvWZQfzG3P98w.png" descr="EMDDClx1GR-J6dyZg2am0MMz94co0z3fZwr1hvxLGcXbwZLNphU6EiJeMUCPYCDlL4ZPZSrJTVuH-CEdNROUArgp-WH3t3i4eyO_zYM9v1G2z7JIBfZ5qifxmZuo4asHbmFkN1sc1fvWZQfzG3P98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8621" y="11786073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에브리타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</a:t>
            </a:r>
          </a:p>
        </p:txBody>
      </p:sp>
      <p:sp>
        <p:nvSpPr>
          <p:cNvPr id="267" name="레퍼런스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레퍼런스</a:t>
            </a:r>
          </a:p>
        </p:txBody>
      </p:sp>
      <p:sp>
        <p:nvSpPr>
          <p:cNvPr id="268" name="에브리타임 광고 메인 홈페이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 광고 메인 홈페이지</a:t>
            </a:r>
          </a:p>
          <a:p>
            <a:pPr lvl="1">
              <a:spcBef>
                <a:spcPts val="0"/>
              </a:spcBef>
              <a:defRPr sz="3000"/>
            </a:pPr>
            <a:r>
              <a:t>https://www.vinuteam.com/contact/ad/everytime</a:t>
            </a:r>
          </a:p>
          <a:p>
            <a:pPr/>
            <a:r>
              <a:t>에브리타임 홍보 게시글 광고 예시</a:t>
            </a:r>
          </a:p>
          <a:p>
            <a:pPr lvl="1">
              <a:spcBef>
                <a:spcPts val="0"/>
              </a:spcBef>
              <a:defRPr sz="3000"/>
            </a:pPr>
            <a:r>
              <a:t>https://univlip.notion.site/13744c63a23b8038a4c5da14173faf18?pvs=149</a:t>
            </a:r>
          </a:p>
          <a:p>
            <a:pPr/>
            <a:r>
              <a:t>에브리타임 2가지 광고 방식 비교 설명</a:t>
            </a:r>
          </a:p>
          <a:p>
            <a:pPr lvl="1">
              <a:spcBef>
                <a:spcPts val="0"/>
              </a:spcBef>
              <a:defRPr sz="3000"/>
            </a:pPr>
            <a:r>
              <a:t>https://buly.kr/E79LI7B</a:t>
            </a:r>
          </a:p>
          <a:p>
            <a:pPr/>
            <a:r>
              <a:t>에브리타임 광고 상품 소개서</a:t>
            </a:r>
          </a:p>
          <a:p>
            <a:pPr lvl="1">
              <a:spcBef>
                <a:spcPts val="0"/>
              </a:spcBef>
              <a:defRPr sz="3000"/>
            </a:pPr>
            <a:r>
              <a:t>https://cf-ownedmedia.vinuteam.com/attachment/%E1%84%8B%E1%85%A6%E1%84%87%E1%85%B3%E1%84%85%E1%85%B5%E1%84%90%E1%85%A1%E1%84%8B%E1%85%B5%E1%86%B7_%E1%84%80%E1%85%AA%E1%86%BC%E1%84%80%E1%85%A9%E1%84%89%E1%85%A1%E1%86%BC%E1%84%91%E1%85%AE%E1%86%B7%E1%84%89%E1%85%A9%E1%84%80%E1%85%A2%E1%84%89%E1%85%A5.pdf</a:t>
            </a:r>
          </a:p>
        </p:txBody>
      </p:sp>
      <p:pic>
        <p:nvPicPr>
          <p:cNvPr id="269" name="EMDDClx1GR-J6dyZg2am0MMz94co0z3fZwr1hvxLGcXbwZLNphU6EiJeMUCPYCDlL4ZPZSrJTVuH-CEdNROUArgp-WH3t3i4eyO_zYM9v1G2z7JIBfZ5qifxmZuo4asHbmFkN1sc1fvWZQfzG3P98w.png" descr="EMDDClx1GR-J6dyZg2am0MMz94co0z3fZwr1hvxLGcXbwZLNphU6EiJeMUCPYCDlL4ZPZSrJTVuH-CEdNROUArgp-WH3t3i4eyO_zYM9v1G2z7JIBfZ5qifxmZuo4asHbmFkN1sc1fvWZQfzG3P98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8621" y="11786073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에이블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에이블리</a:t>
            </a:r>
          </a:p>
        </p:txBody>
      </p:sp>
      <p:sp>
        <p:nvSpPr>
          <p:cNvPr id="272" name="서비스 설명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서비스 설명</a:t>
            </a:r>
          </a:p>
        </p:txBody>
      </p:sp>
      <p:sp>
        <p:nvSpPr>
          <p:cNvPr id="273" name="패션 특화 스타일 커머스 플랫폼으로 시작해, 현재는 AI 기반의 초개인화 서비스를 제공하는 라이프스타일 쇼핑 앱으로 성장한 트렌디한 모바일 플랫폼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패션 특화 스타일 커머스 플랫폼으로 시작해, 현재는 AI 기반의 초개인화 서비스를 제공하는 라이프스타일 쇼핑 앱으로 성장한 트렌디한 모바일 플랫폼</a:t>
            </a:r>
          </a:p>
          <a:p>
            <a:pPr/>
            <a:r>
              <a:t>980만 MAU를 가지고 있으며, 온라인 커머스에서는 쿠팡 다음으로 가장 많은 유저가 사용 중</a:t>
            </a:r>
          </a:p>
        </p:txBody>
      </p:sp>
      <p:pic>
        <p:nvPicPr>
          <p:cNvPr id="274" name="YPChrejzgUXTUpeaYVCwUazj2NMswyIurQICa9Bd_UhAYPDAE2ltFekgx30D3iJg0mXeS6Euljdk2uETvJmAmg.svg" descr="YPChrejzgUXTUpeaYVCwUazj2NMswyIurQICa9Bd_UhAYPDAE2ltFekgx30D3iJg0mXeS6Euljdk2uETvJmAmg.sv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619230" y="12804121"/>
            <a:ext cx="2399207" cy="480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에이블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에이블리</a:t>
            </a:r>
          </a:p>
        </p:txBody>
      </p:sp>
      <p:sp>
        <p:nvSpPr>
          <p:cNvPr id="277" name="진행 순서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진행 순서</a:t>
            </a:r>
          </a:p>
        </p:txBody>
      </p:sp>
      <p:sp>
        <p:nvSpPr>
          <p:cNvPr id="278" name="‘에이블리 디스플레이 광고’ 사이트를 통해 의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‘에이블리 디스플레이 광고’ 사이트를 통해 의뢰</a:t>
            </a:r>
          </a:p>
        </p:txBody>
      </p:sp>
      <p:sp>
        <p:nvSpPr>
          <p:cNvPr id="279" name="03…"/>
          <p:cNvSpPr/>
          <p:nvPr/>
        </p:nvSpPr>
        <p:spPr>
          <a:xfrm>
            <a:off x="1229253" y="9845387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03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셋팅(D-3)</a:t>
            </a:r>
          </a:p>
        </p:txBody>
      </p:sp>
      <p:sp>
        <p:nvSpPr>
          <p:cNvPr id="280" name="01…"/>
          <p:cNvSpPr/>
          <p:nvPr/>
        </p:nvSpPr>
        <p:spPr>
          <a:xfrm>
            <a:off x="1229253" y="6369933"/>
            <a:ext cx="4456180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01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협의(D-7)</a:t>
            </a:r>
          </a:p>
        </p:txBody>
      </p:sp>
      <p:sp>
        <p:nvSpPr>
          <p:cNvPr id="281" name="02…"/>
          <p:cNvSpPr/>
          <p:nvPr/>
        </p:nvSpPr>
        <p:spPr>
          <a:xfrm>
            <a:off x="11576167" y="6369933"/>
            <a:ext cx="4456179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02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계약</a:t>
            </a:r>
          </a:p>
        </p:txBody>
      </p:sp>
      <p:sp>
        <p:nvSpPr>
          <p:cNvPr id="282" name="04…"/>
          <p:cNvSpPr/>
          <p:nvPr/>
        </p:nvSpPr>
        <p:spPr>
          <a:xfrm>
            <a:off x="11576167" y="9845387"/>
            <a:ext cx="4456179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04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집행</a:t>
            </a:r>
          </a:p>
        </p:txBody>
      </p:sp>
      <p:sp>
        <p:nvSpPr>
          <p:cNvPr id="283" name="[광고 시작 최소 3일 전까지]…"/>
          <p:cNvSpPr txBox="1"/>
          <p:nvPr/>
        </p:nvSpPr>
        <p:spPr>
          <a:xfrm>
            <a:off x="5814052" y="9848827"/>
            <a:ext cx="4753611" cy="136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0000"/>
              </a:lnSpc>
              <a:spcBef>
                <a:spcPts val="3000"/>
              </a:spcBef>
              <a:defRPr sz="2500">
                <a:solidFill>
                  <a:srgbClr val="CC6F69"/>
                </a:solidFill>
              </a:defRPr>
            </a:pPr>
            <a:r>
              <a:t>[광고 시작 최소 3일 전까지]</a:t>
            </a:r>
          </a:p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제작 가이드에 맞춰 광고 소재 제작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-&gt; 17p 에이블리 레퍼런스 참고</a:t>
            </a:r>
          </a:p>
        </p:txBody>
      </p:sp>
      <p:sp>
        <p:nvSpPr>
          <p:cNvPr id="284" name="전자서명을 통해 I.O 작성…"/>
          <p:cNvSpPr txBox="1"/>
          <p:nvPr/>
        </p:nvSpPr>
        <p:spPr>
          <a:xfrm>
            <a:off x="16172558" y="6353997"/>
            <a:ext cx="4482149" cy="9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전자서명을 통해 I.O 작성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-&gt; 전자서명 불가 시, 실물로 대체</a:t>
            </a:r>
          </a:p>
        </p:txBody>
      </p:sp>
      <p:sp>
        <p:nvSpPr>
          <p:cNvPr id="285" name="광고 문의…"/>
          <p:cNvSpPr txBox="1"/>
          <p:nvPr/>
        </p:nvSpPr>
        <p:spPr>
          <a:xfrm>
            <a:off x="5833066" y="6353997"/>
            <a:ext cx="5239703" cy="136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 문의</a:t>
            </a:r>
          </a:p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 지면 / 기간 / 예산 확정</a:t>
            </a:r>
          </a:p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광고주 / 대행사 / 미디어렙사와의 협의</a:t>
            </a:r>
          </a:p>
        </p:txBody>
      </p:sp>
      <p:sp>
        <p:nvSpPr>
          <p:cNvPr id="286" name="광고 라이브는 기본 00시를 기준…"/>
          <p:cNvSpPr txBox="1"/>
          <p:nvPr/>
        </p:nvSpPr>
        <p:spPr>
          <a:xfrm>
            <a:off x="16181671" y="9842533"/>
            <a:ext cx="7315836" cy="1790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광고 라이브는 기본 00시를 기준</a:t>
            </a:r>
          </a:p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성과 리포트는 매일 오전 10시 업데이트</a:t>
            </a:r>
          </a:p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성과 제공 데이터는 노출수, 클릭수, CTR, CPM, CPC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-&gt; 동영상은 3초 이상 조회수, VTR, CPV 추가</a:t>
            </a:r>
          </a:p>
        </p:txBody>
      </p:sp>
      <p:pic>
        <p:nvPicPr>
          <p:cNvPr id="287" name="YPChrejzgUXTUpeaYVCwUazj2NMswyIurQICa9Bd_UhAYPDAE2ltFekgx30D3iJg0mXeS6Euljdk2uETvJmAmg.svg" descr="YPChrejzgUXTUpeaYVCwUazj2NMswyIurQICa9Bd_UhAYPDAE2ltFekgx30D3iJg0mXeS6Euljdk2uETvJmAmg.sv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619230" y="12804121"/>
            <a:ext cx="2399207" cy="480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에이블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에이블리</a:t>
            </a:r>
          </a:p>
        </p:txBody>
      </p:sp>
      <p:sp>
        <p:nvSpPr>
          <p:cNvPr id="290" name="광고 가격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가격</a:t>
            </a:r>
          </a:p>
        </p:txBody>
      </p:sp>
      <p:graphicFrame>
        <p:nvGraphicFramePr>
          <p:cNvPr id="291" name="표 1"/>
          <p:cNvGraphicFramePr/>
          <p:nvPr/>
        </p:nvGraphicFramePr>
        <p:xfrm>
          <a:off x="1321545" y="3715448"/>
          <a:ext cx="21581318" cy="824208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4114302"/>
                <a:gridCol w="2909052"/>
                <a:gridCol w="2909052"/>
                <a:gridCol w="2909052"/>
                <a:gridCol w="2909052"/>
                <a:gridCol w="2909052"/>
                <a:gridCol w="2909052"/>
              </a:tblGrid>
              <a:tr h="204043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상품명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스플래시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혜택 탭 TOP
배너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혜택 탭 리스트
배너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검색 페이지
배너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마이 페이지
배너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배송조회 페이지
배너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9525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상품 타입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동영상 / 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동영상 / 이미지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66274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운영 구좌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독점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하루에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1주에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1주에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1주에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129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t>예상 노출량</a:t>
                      </a:r>
                      <a:br/>
                      <a:r>
                        <a:rPr b="0" sz="2000"/>
                        <a:t>(1만회)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180 ~ 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1069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예상 클릭율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0.80 ~ 1.20%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0.80 ~ 1.20%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0.40%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0.20%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0.50%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9631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t>기본 단가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rPr b="0" sz="2000"/>
                        <a:t>(1만원)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동영상: 200 /
이미지: 150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동영상: 200 /
이미지: 150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92265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t>프로모션 가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rPr b="0" sz="2000"/>
                        <a:t>(1만원)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동영상: 120 /
이미지: 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동영상: 150 /
이미지: 100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66421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비고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1일 단위 독점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아웃링크 가능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아웃링크 가능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아웃링크 가능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아웃링크 가능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아웃링크 가능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92" name="YPChrejzgUXTUpeaYVCwUazj2NMswyIurQICa9Bd_UhAYPDAE2ltFekgx30D3iJg0mXeS6Euljdk2uETvJmAmg.svg" descr="YPChrejzgUXTUpeaYVCwUazj2NMswyIurQICa9Bd_UhAYPDAE2ltFekgx30D3iJg0mXeS6Euljdk2uETvJmAmg.sv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619230" y="12804121"/>
            <a:ext cx="2399207" cy="48094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최소 집행 비용 500 만원…"/>
          <p:cNvSpPr txBox="1"/>
          <p:nvPr/>
        </p:nvSpPr>
        <p:spPr>
          <a:xfrm>
            <a:off x="18886076" y="11905195"/>
            <a:ext cx="3982721" cy="71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  <a:defRPr sz="2000"/>
            </a:pPr>
            <a:r>
              <a:t>최소 집행 비용 500 만원</a:t>
            </a:r>
          </a:p>
          <a:p>
            <a:pPr algn="r">
              <a:spcBef>
                <a:spcPts val="0"/>
              </a:spcBef>
              <a:defRPr sz="2000"/>
            </a:pPr>
            <a:r>
              <a:t>이커머스 앱 중 유일하게 아웃링크 지원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에이블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에이블리</a:t>
            </a:r>
          </a:p>
        </p:txBody>
      </p:sp>
      <p:sp>
        <p:nvSpPr>
          <p:cNvPr id="296" name="광고 위치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위치</a:t>
            </a:r>
          </a:p>
        </p:txBody>
      </p:sp>
      <p:sp>
        <p:nvSpPr>
          <p:cNvPr id="297" name="배송조회 페이지 배너"/>
          <p:cNvSpPr txBox="1"/>
          <p:nvPr/>
        </p:nvSpPr>
        <p:spPr>
          <a:xfrm>
            <a:off x="2078473" y="11611884"/>
            <a:ext cx="3504083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배송조회 페이지 배너</a:t>
            </a:r>
          </a:p>
        </p:txBody>
      </p:sp>
      <p:sp>
        <p:nvSpPr>
          <p:cNvPr id="298" name="스플래시 배너"/>
          <p:cNvSpPr txBox="1"/>
          <p:nvPr/>
        </p:nvSpPr>
        <p:spPr>
          <a:xfrm>
            <a:off x="8236590" y="11611884"/>
            <a:ext cx="2336496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스플래시 배너</a:t>
            </a:r>
          </a:p>
        </p:txBody>
      </p:sp>
      <p:sp>
        <p:nvSpPr>
          <p:cNvPr id="299" name="혜택 탭 TOP 배너"/>
          <p:cNvSpPr txBox="1"/>
          <p:nvPr/>
        </p:nvSpPr>
        <p:spPr>
          <a:xfrm>
            <a:off x="13470960" y="11611884"/>
            <a:ext cx="3016403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혜택 탭 TOP 배너</a:t>
            </a:r>
          </a:p>
        </p:txBody>
      </p:sp>
      <p:sp>
        <p:nvSpPr>
          <p:cNvPr id="300" name="하단팝업 광고"/>
          <p:cNvSpPr txBox="1"/>
          <p:nvPr/>
        </p:nvSpPr>
        <p:spPr>
          <a:xfrm>
            <a:off x="19385237" y="11611884"/>
            <a:ext cx="2336496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하단팝업 광고</a:t>
            </a:r>
          </a:p>
        </p:txBody>
      </p:sp>
      <p:pic>
        <p:nvPicPr>
          <p:cNvPr id="301" name="YPChrejzgUXTUpeaYVCwUazj2NMswyIurQICa9Bd_UhAYPDAE2ltFekgx30D3iJg0mXeS6Euljdk2uETvJmAmg.svg" descr="YPChrejzgUXTUpeaYVCwUazj2NMswyIurQICa9Bd_UhAYPDAE2ltFekgx30D3iJg0mXeS6Euljdk2uETvJmAmg.sv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619230" y="12804121"/>
            <a:ext cx="2399207" cy="480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25414" y="4052965"/>
            <a:ext cx="5410201" cy="7057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붙여넣은 동영상.png" descr="붙여넣은 동영상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9738" y="4050981"/>
            <a:ext cx="5410201" cy="706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붙여넣은 동영상.png" descr="붙여넣은 동영상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74061" y="4050981"/>
            <a:ext cx="5410201" cy="706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붙여넣은 동영상.png" descr="붙여넣은 동영상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48384" y="4050981"/>
            <a:ext cx="5410201" cy="706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에이블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에이블리</a:t>
            </a:r>
          </a:p>
        </p:txBody>
      </p:sp>
      <p:sp>
        <p:nvSpPr>
          <p:cNvPr id="308" name="광고 위치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위치</a:t>
            </a:r>
          </a:p>
        </p:txBody>
      </p:sp>
      <p:sp>
        <p:nvSpPr>
          <p:cNvPr id="309" name="검색 페이지 배너"/>
          <p:cNvSpPr txBox="1"/>
          <p:nvPr/>
        </p:nvSpPr>
        <p:spPr>
          <a:xfrm>
            <a:off x="2430009" y="11611884"/>
            <a:ext cx="2801011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검색 페이지 배너</a:t>
            </a:r>
          </a:p>
        </p:txBody>
      </p:sp>
      <p:sp>
        <p:nvSpPr>
          <p:cNvPr id="310" name="마이 페이지 배너"/>
          <p:cNvSpPr txBox="1"/>
          <p:nvPr/>
        </p:nvSpPr>
        <p:spPr>
          <a:xfrm>
            <a:off x="8004333" y="11611884"/>
            <a:ext cx="2801011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마이 페이지 배너</a:t>
            </a:r>
          </a:p>
        </p:txBody>
      </p:sp>
      <p:pic>
        <p:nvPicPr>
          <p:cNvPr id="311" name="YPChrejzgUXTUpeaYVCwUazj2NMswyIurQICa9Bd_UhAYPDAE2ltFekgx30D3iJg0mXeS6Euljdk2uETvJmAmg.svg" descr="YPChrejzgUXTUpeaYVCwUazj2NMswyIurQICa9Bd_UhAYPDAE2ltFekgx30D3iJg0mXeS6Euljdk2uETvJmAmg.sv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619230" y="12804121"/>
            <a:ext cx="2399207" cy="480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붙여넣은 동영상.png" descr="붙여넣은 동영상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415" y="4050981"/>
            <a:ext cx="5410201" cy="706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붙여넣은 동영상.png" descr="붙여넣은 동영상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9738" y="4050981"/>
            <a:ext cx="5410201" cy="706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붙여넣은 동영상.png" descr="붙여넣은 동영상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74061" y="4050981"/>
            <a:ext cx="8451981" cy="706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에이블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에이블리</a:t>
            </a:r>
          </a:p>
        </p:txBody>
      </p:sp>
      <p:sp>
        <p:nvSpPr>
          <p:cNvPr id="317" name="레퍼런스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레퍼런스</a:t>
            </a:r>
          </a:p>
        </p:txBody>
      </p:sp>
      <p:sp>
        <p:nvSpPr>
          <p:cNvPr id="318" name="에이블리 광고 메인 홈페이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에이블리 광고 메인 홈페이지</a:t>
            </a:r>
          </a:p>
          <a:p>
            <a:pPr lvl="1">
              <a:spcBef>
                <a:spcPts val="0"/>
              </a:spcBef>
              <a:defRPr sz="3000"/>
            </a:pPr>
            <a:r>
              <a:t>https://ablyda.oopy.io/</a:t>
            </a:r>
          </a:p>
          <a:p>
            <a:pPr/>
            <a:r>
              <a:t>에이블리 광고 소재 가이드</a:t>
            </a:r>
          </a:p>
          <a:p>
            <a:pPr lvl="1">
              <a:spcBef>
                <a:spcPts val="0"/>
              </a:spcBef>
              <a:defRPr sz="3000"/>
            </a:pPr>
            <a:r>
              <a:t>https://ablyda.oopy.io/asset</a:t>
            </a:r>
          </a:p>
          <a:p>
            <a:pPr/>
            <a:r>
              <a:t>에이블리 광고 상품 소개서</a:t>
            </a:r>
          </a:p>
          <a:p>
            <a:pPr lvl="1">
              <a:spcBef>
                <a:spcPts val="0"/>
              </a:spcBef>
              <a:defRPr sz="3000"/>
            </a:pPr>
            <a:r>
              <a:rPr u="sng">
                <a:hlinkClick r:id="rId2" invalidUrl="" action="" tgtFrame="" tooltip="" history="1" highlightClick="0" endSnd="0"/>
              </a:rPr>
              <a:t>https://ablyda.oopy.io/product</a:t>
            </a:r>
          </a:p>
        </p:txBody>
      </p:sp>
      <p:pic>
        <p:nvPicPr>
          <p:cNvPr id="319" name="YPChrejzgUXTUpeaYVCwUazj2NMswyIurQICa9Bd_UhAYPDAE2ltFekgx30D3iJg0mXeS6Euljdk2uETvJmAmg.svg" descr="YPChrejzgUXTUpeaYVCwUazj2NMswyIurQICa9Bd_UhAYPDAE2ltFekgx30D3iJg0mXeS6Euljdk2uETvJmAmg.sv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1619230" y="12804121"/>
            <a:ext cx="2399207" cy="480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322" name="서비스 설명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서비스 설명</a:t>
            </a:r>
          </a:p>
        </p:txBody>
      </p:sp>
      <p:sp>
        <p:nvSpPr>
          <p:cNvPr id="323" name="KM비즈센터에서는 택시 광고와 더불어 온라인 및 옥외 광고 상품의 구매, 캠페인 등록 관리 기능을 제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KM비즈센터에서는 택시 광고와 더불어 온라인 및 옥외 광고 상품의 구매, 캠페인 등록 관리 기능을 제공</a:t>
            </a:r>
          </a:p>
          <a:p>
            <a:pPr/>
            <a:r>
              <a:t>광고주가 원하는 일자의 광고 구좌 현황 확인과 구매 예약을 직접 할 수 있고 광고 소재 등록과 더불어 자유로운 수정 및 교체</a:t>
            </a:r>
          </a:p>
          <a:p>
            <a:pPr/>
            <a:r>
              <a:t>캠페인 일자가 도래하여 노출이 시작된 이후에는 KM비즈센터를 통해 준 실시간으로 노출 상태와 광고 집행 결과 리포트를 확인하는 것도 가능</a:t>
            </a:r>
          </a:p>
        </p:txBody>
      </p:sp>
      <p:pic>
        <p:nvPicPr>
          <p:cNvPr id="324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3" y="12752527"/>
            <a:ext cx="3663027" cy="58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327" name="진행 순서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진행 순서</a:t>
            </a:r>
          </a:p>
        </p:txBody>
      </p:sp>
      <p:sp>
        <p:nvSpPr>
          <p:cNvPr id="328" name="KM비즈센터를 통해 진행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KM비즈센터를 통해 진행</a:t>
            </a:r>
          </a:p>
        </p:txBody>
      </p:sp>
      <p:sp>
        <p:nvSpPr>
          <p:cNvPr id="329" name="02…"/>
          <p:cNvSpPr/>
          <p:nvPr/>
        </p:nvSpPr>
        <p:spPr>
          <a:xfrm>
            <a:off x="5190899" y="5681372"/>
            <a:ext cx="4456180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02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구매 예약 요청</a:t>
            </a:r>
          </a:p>
        </p:txBody>
      </p:sp>
      <p:sp>
        <p:nvSpPr>
          <p:cNvPr id="330" name="01…"/>
          <p:cNvSpPr/>
          <p:nvPr/>
        </p:nvSpPr>
        <p:spPr>
          <a:xfrm>
            <a:off x="417718" y="5681372"/>
            <a:ext cx="4456180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01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비즈유닛 생성 신청</a:t>
            </a:r>
          </a:p>
        </p:txBody>
      </p:sp>
      <p:sp>
        <p:nvSpPr>
          <p:cNvPr id="331" name="03…"/>
          <p:cNvSpPr/>
          <p:nvPr/>
        </p:nvSpPr>
        <p:spPr>
          <a:xfrm>
            <a:off x="9963910" y="5674337"/>
            <a:ext cx="4456180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03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계약</a:t>
            </a:r>
          </a:p>
        </p:txBody>
      </p:sp>
      <p:sp>
        <p:nvSpPr>
          <p:cNvPr id="332" name="비즈유닛 승인 후 진행…"/>
          <p:cNvSpPr txBox="1"/>
          <p:nvPr/>
        </p:nvSpPr>
        <p:spPr>
          <a:xfrm>
            <a:off x="5184379" y="7998437"/>
            <a:ext cx="4380866" cy="136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비즈유닛 승인 후 진행 </a:t>
            </a:r>
          </a:p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 상품, 기간, 캠페인 내용 등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설정 후 광고 구매 예약 진행</a:t>
            </a:r>
          </a:p>
        </p:txBody>
      </p:sp>
      <p:sp>
        <p:nvSpPr>
          <p:cNvPr id="333" name="구매 확정 후 진행…"/>
          <p:cNvSpPr txBox="1"/>
          <p:nvPr/>
        </p:nvSpPr>
        <p:spPr>
          <a:xfrm>
            <a:off x="9957560" y="7991402"/>
            <a:ext cx="4151314" cy="1361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구매 확정 후 진행</a:t>
            </a:r>
          </a:p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캠페인-광고그룹 생성 후 광고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소재 등록 및 검수 요청</a:t>
            </a:r>
          </a:p>
        </p:txBody>
      </p:sp>
      <p:sp>
        <p:nvSpPr>
          <p:cNvPr id="334" name="광고를 집행할 사업자 정보로…"/>
          <p:cNvSpPr txBox="1"/>
          <p:nvPr/>
        </p:nvSpPr>
        <p:spPr>
          <a:xfrm>
            <a:off x="411027" y="7998438"/>
            <a:ext cx="4027806" cy="93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광고를 집행할 사업자 정보로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비즈 유닛(계정) 생성</a:t>
            </a:r>
          </a:p>
        </p:txBody>
      </p:sp>
      <p:sp>
        <p:nvSpPr>
          <p:cNvPr id="335" name="원"/>
          <p:cNvSpPr/>
          <p:nvPr/>
        </p:nvSpPr>
        <p:spPr>
          <a:xfrm>
            <a:off x="21182969" y="11785867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6" name="원"/>
          <p:cNvSpPr/>
          <p:nvPr/>
        </p:nvSpPr>
        <p:spPr>
          <a:xfrm>
            <a:off x="21182969" y="12197040"/>
            <a:ext cx="254001" cy="254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7" name="플랫폼을 통해 진행"/>
          <p:cNvSpPr txBox="1"/>
          <p:nvPr/>
        </p:nvSpPr>
        <p:spPr>
          <a:xfrm>
            <a:off x="21502685" y="11677917"/>
            <a:ext cx="2487931" cy="50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"/>
              </a:lnSpc>
              <a:spcBef>
                <a:spcPts val="3000"/>
              </a:spcBef>
              <a:defRPr sz="2500">
                <a:solidFill>
                  <a:srgbClr val="CE7570"/>
                </a:solidFill>
              </a:defRPr>
            </a:lvl1pPr>
          </a:lstStyle>
          <a:p>
            <a:pPr/>
            <a:r>
              <a:t>플랫폼을 통해 진행</a:t>
            </a:r>
          </a:p>
        </p:txBody>
      </p:sp>
      <p:sp>
        <p:nvSpPr>
          <p:cNvPr id="338" name="담당자를 통해 진행"/>
          <p:cNvSpPr txBox="1"/>
          <p:nvPr/>
        </p:nvSpPr>
        <p:spPr>
          <a:xfrm>
            <a:off x="21502685" y="12089090"/>
            <a:ext cx="2487931" cy="501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"/>
              </a:lnSpc>
              <a:spcBef>
                <a:spcPts val="3000"/>
              </a:spcBef>
              <a:defRPr sz="2500"/>
            </a:lvl1pPr>
          </a:lstStyle>
          <a:p>
            <a:pPr/>
            <a:r>
              <a:t>담당자를 통해 진행</a:t>
            </a:r>
          </a:p>
        </p:txBody>
      </p:sp>
      <p:sp>
        <p:nvSpPr>
          <p:cNvPr id="339" name="원"/>
          <p:cNvSpPr/>
          <p:nvPr/>
        </p:nvSpPr>
        <p:spPr>
          <a:xfrm>
            <a:off x="7291988" y="5319794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0" name="원"/>
          <p:cNvSpPr/>
          <p:nvPr/>
        </p:nvSpPr>
        <p:spPr>
          <a:xfrm>
            <a:off x="12064999" y="5319794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41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04…"/>
          <p:cNvSpPr/>
          <p:nvPr/>
        </p:nvSpPr>
        <p:spPr>
          <a:xfrm>
            <a:off x="14737091" y="5657454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04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집행 (게재)</a:t>
            </a:r>
          </a:p>
        </p:txBody>
      </p:sp>
      <p:sp>
        <p:nvSpPr>
          <p:cNvPr id="343" name="소재 승인 후 진행…"/>
          <p:cNvSpPr txBox="1"/>
          <p:nvPr/>
        </p:nvSpPr>
        <p:spPr>
          <a:xfrm>
            <a:off x="14730571" y="7974520"/>
            <a:ext cx="4204336" cy="136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소재 승인 후 진행</a:t>
            </a:r>
          </a:p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 노출 일자 도래 시 등록된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광고 소재 노출</a:t>
            </a:r>
          </a:p>
        </p:txBody>
      </p:sp>
      <p:sp>
        <p:nvSpPr>
          <p:cNvPr id="344" name="05…"/>
          <p:cNvSpPr/>
          <p:nvPr/>
        </p:nvSpPr>
        <p:spPr>
          <a:xfrm>
            <a:off x="19516646" y="5656941"/>
            <a:ext cx="4456180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05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광고비 정산</a:t>
            </a:r>
          </a:p>
        </p:txBody>
      </p:sp>
      <p:sp>
        <p:nvSpPr>
          <p:cNvPr id="345" name="광고 노출 종료 후 KM 영업…"/>
          <p:cNvSpPr txBox="1"/>
          <p:nvPr/>
        </p:nvSpPr>
        <p:spPr>
          <a:xfrm>
            <a:off x="19510126" y="7974007"/>
            <a:ext cx="3991611" cy="9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 노출 종료 후 KM 영업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담당자와 광고 집행 비용 정산</a:t>
            </a:r>
          </a:p>
        </p:txBody>
      </p:sp>
      <p:sp>
        <p:nvSpPr>
          <p:cNvPr id="346" name="01-01…"/>
          <p:cNvSpPr/>
          <p:nvPr/>
        </p:nvSpPr>
        <p:spPr>
          <a:xfrm>
            <a:off x="5191070" y="9889801"/>
            <a:ext cx="4456180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01-01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집행 서면 계약</a:t>
            </a:r>
          </a:p>
        </p:txBody>
      </p:sp>
      <p:sp>
        <p:nvSpPr>
          <p:cNvPr id="347" name="구매 확정 시 KM 영업 담당자와…"/>
          <p:cNvSpPr txBox="1"/>
          <p:nvPr/>
        </p:nvSpPr>
        <p:spPr>
          <a:xfrm>
            <a:off x="5184379" y="12206867"/>
            <a:ext cx="4418013" cy="136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구매 확정 시 KM 영업 담당자와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광고 집행에 대한 서면 계약 체결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(광고계약 or 게재신청서)</a:t>
            </a:r>
          </a:p>
        </p:txBody>
      </p:sp>
      <p:sp>
        <p:nvSpPr>
          <p:cNvPr id="348" name="선"/>
          <p:cNvSpPr/>
          <p:nvPr/>
        </p:nvSpPr>
        <p:spPr>
          <a:xfrm flipV="1">
            <a:off x="7418989" y="9453691"/>
            <a:ext cx="1" cy="33556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9" name="04-01…"/>
          <p:cNvSpPr/>
          <p:nvPr/>
        </p:nvSpPr>
        <p:spPr>
          <a:xfrm>
            <a:off x="14737262" y="9865883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04-01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집행 리포트</a:t>
            </a:r>
          </a:p>
        </p:txBody>
      </p:sp>
      <p:sp>
        <p:nvSpPr>
          <p:cNvPr id="350" name="광고 노출 시작 후 광고 집행…"/>
          <p:cNvSpPr txBox="1"/>
          <p:nvPr/>
        </p:nvSpPr>
        <p:spPr>
          <a:xfrm>
            <a:off x="14730571" y="12182949"/>
            <a:ext cx="4156076" cy="136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 노출 시작 후 광고 집행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리포트 확인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  <a:r>
              <a:t>(미지원 상품의 경우 별도 전달)</a:t>
            </a:r>
          </a:p>
        </p:txBody>
      </p:sp>
      <p:sp>
        <p:nvSpPr>
          <p:cNvPr id="351" name="선"/>
          <p:cNvSpPr/>
          <p:nvPr/>
        </p:nvSpPr>
        <p:spPr>
          <a:xfrm flipV="1">
            <a:off x="16965181" y="9429773"/>
            <a:ext cx="1" cy="33556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2" name="원"/>
          <p:cNvSpPr/>
          <p:nvPr/>
        </p:nvSpPr>
        <p:spPr>
          <a:xfrm>
            <a:off x="5211410" y="9535258"/>
            <a:ext cx="254001" cy="254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3" name="원"/>
          <p:cNvSpPr/>
          <p:nvPr/>
        </p:nvSpPr>
        <p:spPr>
          <a:xfrm>
            <a:off x="14755825" y="9535258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4" name="원"/>
          <p:cNvSpPr/>
          <p:nvPr/>
        </p:nvSpPr>
        <p:spPr>
          <a:xfrm>
            <a:off x="2518808" y="5319794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5" name="원"/>
          <p:cNvSpPr/>
          <p:nvPr/>
        </p:nvSpPr>
        <p:spPr>
          <a:xfrm>
            <a:off x="21617735" y="5302911"/>
            <a:ext cx="254001" cy="254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6" name="원"/>
          <p:cNvSpPr/>
          <p:nvPr/>
        </p:nvSpPr>
        <p:spPr>
          <a:xfrm>
            <a:off x="16838011" y="5319794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서비스 항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서비스 항목</a:t>
            </a:r>
          </a:p>
        </p:txBody>
      </p:sp>
      <p:sp>
        <p:nvSpPr>
          <p:cNvPr id="175" name="잘파세대에 초점을 맞춘 국내 앱 서비스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 marL="0" indent="438911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pPr>
            <a:r>
              <a:t>잘파세대에 초점을 맞춘 국내 앱 서비스</a:t>
            </a:r>
          </a:p>
        </p:txBody>
      </p:sp>
      <p:sp>
        <p:nvSpPr>
          <p:cNvPr id="176" name="비플랫폼 기반 광고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비플랫폼 기반 광고</a:t>
            </a:r>
          </a:p>
          <a:p>
            <a:pPr lvl="1" marL="1778000" indent="-889000">
              <a:buSzPct val="100000"/>
              <a:buAutoNum type="arabicPeriod" startAt="1"/>
            </a:pPr>
            <a:r>
              <a:t>에브리타임</a:t>
            </a:r>
          </a:p>
          <a:p>
            <a:pPr lvl="1" marL="1778000" indent="-889000">
              <a:buSzPct val="100000"/>
              <a:buAutoNum type="arabicPeriod" startAt="1"/>
            </a:pPr>
            <a:r>
              <a:t>에이블리</a:t>
            </a:r>
          </a:p>
          <a:p>
            <a:pPr marL="889000" indent="-889000">
              <a:buSzPct val="100000"/>
              <a:buAutoNum type="arabicPeriod" startAt="1"/>
            </a:pPr>
            <a:r>
              <a:t>플랫폼 기반 광고</a:t>
            </a:r>
          </a:p>
          <a:p>
            <a:pPr lvl="1" marL="1778000" indent="-889000">
              <a:buSzPct val="100000"/>
              <a:buAutoNum type="arabicPeriod" startAt="1"/>
            </a:pPr>
            <a:r>
              <a:t>KM비즈센터 - 카카오모빌리티</a:t>
            </a:r>
          </a:p>
        </p:txBody>
      </p:sp>
      <p:pic>
        <p:nvPicPr>
          <p:cNvPr id="177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62531" y="4426214"/>
            <a:ext cx="6752631" cy="7900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359" name="진행 순서 - 상세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진행 순서 - 상세</a:t>
            </a:r>
          </a:p>
        </p:txBody>
      </p:sp>
      <p:pic>
        <p:nvPicPr>
          <p:cNvPr id="360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1.jpg" descr="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1714" y="3389508"/>
            <a:ext cx="17727126" cy="9974003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사각형"/>
          <p:cNvSpPr/>
          <p:nvPr/>
        </p:nvSpPr>
        <p:spPr>
          <a:xfrm>
            <a:off x="17629149" y="12036332"/>
            <a:ext cx="1270001" cy="1270001"/>
          </a:xfrm>
          <a:prstGeom prst="rect">
            <a:avLst/>
          </a:prstGeom>
          <a:solidFill>
            <a:srgbClr val="EDEE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365" name="비즈유닛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비즈유닛</a:t>
            </a:r>
          </a:p>
        </p:txBody>
      </p:sp>
      <p:sp>
        <p:nvSpPr>
          <p:cNvPr id="366" name="비즈유닛은 광고 상품 구매, 정산, 리포트 등의 광고 집행 기능을 제공하는 광고 자산 단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비즈유닛은 광고 상품 구매, 정산, 리포트 등의 광고 집행 기능을 제공하는 광고 자산 단위</a:t>
            </a:r>
          </a:p>
          <a:p>
            <a:pPr/>
            <a:r>
              <a:t>광고를 집행하고자 하는 광고주 단위로 생성할 수 있으며 여러 명의 멤버가 참여하여 비즈유닛을 운영</a:t>
            </a:r>
          </a:p>
        </p:txBody>
      </p:sp>
      <p:pic>
        <p:nvPicPr>
          <p:cNvPr id="367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ex1)…"/>
          <p:cNvSpPr/>
          <p:nvPr/>
        </p:nvSpPr>
        <p:spPr>
          <a:xfrm>
            <a:off x="1352550" y="8655933"/>
            <a:ext cx="4456179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ex1)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대행사 위탁 기업</a:t>
            </a:r>
          </a:p>
        </p:txBody>
      </p:sp>
      <p:sp>
        <p:nvSpPr>
          <p:cNvPr id="369" name="마스터(광고주)"/>
          <p:cNvSpPr/>
          <p:nvPr/>
        </p:nvSpPr>
        <p:spPr>
          <a:xfrm>
            <a:off x="6229350" y="8071733"/>
            <a:ext cx="4456179" cy="9220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마스터(광고주)</a:t>
            </a:r>
          </a:p>
        </p:txBody>
      </p:sp>
      <p:sp>
        <p:nvSpPr>
          <p:cNvPr id="370" name="마스터(대행사)"/>
          <p:cNvSpPr/>
          <p:nvPr/>
        </p:nvSpPr>
        <p:spPr>
          <a:xfrm>
            <a:off x="6229350" y="9303155"/>
            <a:ext cx="4456179" cy="9220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마스터(대행사)</a:t>
            </a:r>
          </a:p>
        </p:txBody>
      </p:sp>
      <p:sp>
        <p:nvSpPr>
          <p:cNvPr id="371" name="매니저(대행사)"/>
          <p:cNvSpPr/>
          <p:nvPr/>
        </p:nvSpPr>
        <p:spPr>
          <a:xfrm>
            <a:off x="6229350" y="10534577"/>
            <a:ext cx="4456179" cy="9220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매니저(대행사)</a:t>
            </a:r>
          </a:p>
        </p:txBody>
      </p:sp>
      <p:sp>
        <p:nvSpPr>
          <p:cNvPr id="372" name="ex2)…"/>
          <p:cNvSpPr/>
          <p:nvPr/>
        </p:nvSpPr>
        <p:spPr>
          <a:xfrm>
            <a:off x="12948410" y="8655933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ex2)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광고주 직접 운영 기업</a:t>
            </a:r>
          </a:p>
        </p:txBody>
      </p:sp>
      <p:sp>
        <p:nvSpPr>
          <p:cNvPr id="373" name="마스터(광고주)"/>
          <p:cNvSpPr/>
          <p:nvPr/>
        </p:nvSpPr>
        <p:spPr>
          <a:xfrm>
            <a:off x="17825210" y="8668633"/>
            <a:ext cx="4456180" cy="9220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마스터(광고주)</a:t>
            </a:r>
          </a:p>
        </p:txBody>
      </p:sp>
      <p:sp>
        <p:nvSpPr>
          <p:cNvPr id="374" name="매니저(광고주)"/>
          <p:cNvSpPr/>
          <p:nvPr/>
        </p:nvSpPr>
        <p:spPr>
          <a:xfrm>
            <a:off x="17825210" y="9937677"/>
            <a:ext cx="4456180" cy="9220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매니저(광고주)</a:t>
            </a:r>
          </a:p>
        </p:txBody>
      </p:sp>
      <p:sp>
        <p:nvSpPr>
          <p:cNvPr id="375" name="선"/>
          <p:cNvSpPr/>
          <p:nvPr/>
        </p:nvSpPr>
        <p:spPr>
          <a:xfrm>
            <a:off x="10655362" y="9497744"/>
            <a:ext cx="1485725" cy="172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91" h="16144" fill="norm" stroke="1" extrusionOk="0">
                <a:moveTo>
                  <a:pt x="214" y="13338"/>
                </a:moveTo>
                <a:cubicBezTo>
                  <a:pt x="6154" y="18381"/>
                  <a:pt x="17712" y="16274"/>
                  <a:pt x="19463" y="9828"/>
                </a:cubicBezTo>
                <a:cubicBezTo>
                  <a:pt x="21600" y="1962"/>
                  <a:pt x="8218" y="-3219"/>
                  <a:pt x="0" y="229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6" name="선"/>
          <p:cNvSpPr/>
          <p:nvPr/>
        </p:nvSpPr>
        <p:spPr>
          <a:xfrm>
            <a:off x="10655362" y="8308299"/>
            <a:ext cx="1485726" cy="172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91" h="16144" fill="norm" stroke="1" extrusionOk="0">
                <a:moveTo>
                  <a:pt x="214" y="13338"/>
                </a:moveTo>
                <a:cubicBezTo>
                  <a:pt x="6154" y="18381"/>
                  <a:pt x="17712" y="16274"/>
                  <a:pt x="19463" y="9828"/>
                </a:cubicBezTo>
                <a:cubicBezTo>
                  <a:pt x="21600" y="1962"/>
                  <a:pt x="8218" y="-3219"/>
                  <a:pt x="0" y="229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7" name="터미널"/>
          <p:cNvSpPr/>
          <p:nvPr/>
        </p:nvSpPr>
        <p:spPr>
          <a:xfrm>
            <a:off x="11365739" y="8837572"/>
            <a:ext cx="1168401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8" name="초대"/>
          <p:cNvSpPr txBox="1"/>
          <p:nvPr/>
        </p:nvSpPr>
        <p:spPr>
          <a:xfrm>
            <a:off x="11563224" y="8890072"/>
            <a:ext cx="7734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초대</a:t>
            </a:r>
          </a:p>
        </p:txBody>
      </p:sp>
      <p:sp>
        <p:nvSpPr>
          <p:cNvPr id="379" name="터미널"/>
          <p:cNvSpPr/>
          <p:nvPr/>
        </p:nvSpPr>
        <p:spPr>
          <a:xfrm>
            <a:off x="11365739" y="10093067"/>
            <a:ext cx="1168401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0" name="초대"/>
          <p:cNvSpPr txBox="1"/>
          <p:nvPr/>
        </p:nvSpPr>
        <p:spPr>
          <a:xfrm>
            <a:off x="11563224" y="10145566"/>
            <a:ext cx="7734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초대</a:t>
            </a:r>
          </a:p>
        </p:txBody>
      </p:sp>
      <p:sp>
        <p:nvSpPr>
          <p:cNvPr id="381" name="선"/>
          <p:cNvSpPr/>
          <p:nvPr/>
        </p:nvSpPr>
        <p:spPr>
          <a:xfrm>
            <a:off x="22263923" y="8903022"/>
            <a:ext cx="1485725" cy="1722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91" h="16144" fill="norm" stroke="1" extrusionOk="0">
                <a:moveTo>
                  <a:pt x="214" y="13338"/>
                </a:moveTo>
                <a:cubicBezTo>
                  <a:pt x="6154" y="18381"/>
                  <a:pt x="17712" y="16274"/>
                  <a:pt x="19463" y="9828"/>
                </a:cubicBezTo>
                <a:cubicBezTo>
                  <a:pt x="21600" y="1962"/>
                  <a:pt x="8218" y="-3219"/>
                  <a:pt x="0" y="229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2" name="터미널"/>
          <p:cNvSpPr/>
          <p:nvPr/>
        </p:nvSpPr>
        <p:spPr>
          <a:xfrm>
            <a:off x="22974300" y="9432295"/>
            <a:ext cx="1168401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초대"/>
          <p:cNvSpPr txBox="1"/>
          <p:nvPr/>
        </p:nvSpPr>
        <p:spPr>
          <a:xfrm>
            <a:off x="23171784" y="9484794"/>
            <a:ext cx="7734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초대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386" name="비즈유닛 - 상세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비즈유닛 - 상세</a:t>
            </a:r>
          </a:p>
        </p:txBody>
      </p:sp>
      <p:pic>
        <p:nvPicPr>
          <p:cNvPr id="387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스크린샷 2025-08-05 오후 1.45.35.png" descr="스크린샷 2025-08-05 오후 1.45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511" y="3741194"/>
            <a:ext cx="22125012" cy="8281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391" name="광고 가격 (카카오 T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가격 (카카오 T)</a:t>
            </a:r>
          </a:p>
        </p:txBody>
      </p:sp>
      <p:graphicFrame>
        <p:nvGraphicFramePr>
          <p:cNvPr id="392" name="표 1"/>
          <p:cNvGraphicFramePr/>
          <p:nvPr/>
        </p:nvGraphicFramePr>
        <p:xfrm>
          <a:off x="1321545" y="3248031"/>
          <a:ext cx="21492000" cy="941764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2271448"/>
                <a:gridCol w="2134205"/>
                <a:gridCol w="2134205"/>
                <a:gridCol w="2134205"/>
                <a:gridCol w="2134205"/>
                <a:gridCol w="2134205"/>
                <a:gridCol w="2134205"/>
                <a:gridCol w="2134205"/>
                <a:gridCol w="2134205"/>
                <a:gridCol w="2134205"/>
              </a:tblGrid>
              <a:tr h="171195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상품명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스플래시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홈 확장형
배너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전면 팝업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홈 서비스
버튼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택시
호출중
배너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택시 핀
테마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택시
탑승중
배너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버티컬
팝업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대리 핀
테마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84768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상품 타입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 / 모션 / 동영상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동영상 / 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 (아이콘)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 / 동영상
하단 : 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핀 이미지 /
하단 배너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핀 이미지 /
하단 배너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02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운영 구좌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독점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독점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독점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독점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3구좌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3구좌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20% 비중 랜덤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독점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독점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21755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t>예상 노출량</a:t>
                      </a:r>
                      <a:br/>
                      <a:r>
                        <a:rPr b="0" sz="2000"/>
                        <a:t>(1만회)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200 ~ 250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300 ~ 500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200 ~ 250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180 ~ 250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50 ~ 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70 ~ 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25 ~ 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택시 80 ~ 100
대리 5 ~ 8
바이크 2 ~ 3.5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8 ~ 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1901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t>예상 클릭율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rPr b="0" sz="2000"/>
                        <a:t>(%)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0.04 ~ 0.06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1.5 ~ 4.0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0.02 ~ 0.04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0.01 ~ 0.02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0.01 ~ 0.03 (핀 3 ~ 5 *
배너 0.3 ~ 0.5)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0.3 ~ 0.5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택시 3 ~ 5
대리 4 ~ 6
바이크 4 ~ 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0.02 ~ 0.04
(핀 2 ~ 4 *
배너 0.8 ~ 1)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2519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t>기본 단가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rPr b="0" sz="2000"/>
                        <a:t>(1만원)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택시 500
대리 100
바이크  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6006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프로모션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500"/>
                        <a:t>1,700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500"/>
                        <a:t>400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82230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랜딩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외부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인앱 / 외부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외부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외부
빅배너 : 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핀 : 하단 배너 하단 배너 : 외부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외부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인앱 / 외부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핀 : 하단 배너 하단 배너 : 외부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223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비고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확장 후 동영상 사운드 default off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광고주 제한,
소재 최대 5컷,
개별 CTA 버튼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유료 호출은
하단 배너,
동영상 최대 6초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예상 CTR은
아웃링크 비중
계산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20% 노출
비중 단일 구좌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유저 당 1일
1회 노출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예상 CTR은
아웃링크 비중
계산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3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396" name="광고 가격 (카카오 T) - 상세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가격 (카카오 T) - 상세</a:t>
            </a:r>
          </a:p>
        </p:txBody>
      </p:sp>
      <p:pic>
        <p:nvPicPr>
          <p:cNvPr id="397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스크린샷 2025-08-05 오후 4.50.52.png" descr="스크린샷 2025-08-05 오후 4.50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7355" y="3301034"/>
            <a:ext cx="21187020" cy="9236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401" name="광고 상품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상품</a:t>
            </a:r>
          </a:p>
        </p:txBody>
      </p:sp>
      <p:pic>
        <p:nvPicPr>
          <p:cNvPr id="402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스크린샷 2025-08-05 오후 1.48.28.png" descr="스크린샷 2025-08-05 오후 1.48.28.png"/>
          <p:cNvPicPr>
            <a:picLocks noChangeAspect="1"/>
          </p:cNvPicPr>
          <p:nvPr/>
        </p:nvPicPr>
        <p:blipFill>
          <a:blip r:embed="rId3">
            <a:extLst/>
          </a:blip>
          <a:srcRect l="1816" t="0" r="1816" b="0"/>
          <a:stretch>
            <a:fillRect/>
          </a:stretch>
        </p:blipFill>
        <p:spPr>
          <a:xfrm>
            <a:off x="1064418" y="3432536"/>
            <a:ext cx="21086784" cy="9195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406" name="광고 가격 (카카오내비) - 상세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가격 (카카오내비) - 상세</a:t>
            </a:r>
          </a:p>
        </p:txBody>
      </p:sp>
      <p:pic>
        <p:nvPicPr>
          <p:cNvPr id="407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스크린샷 2025-08-05 오후 4.54.48.png" descr="스크린샷 2025-08-05 오후 4.54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532" y="3853251"/>
            <a:ext cx="22238936" cy="7558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KM비즈센터 - 카카오모빌리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KM비즈센터 - 카카오모빌리티</a:t>
            </a:r>
          </a:p>
        </p:txBody>
      </p:sp>
      <p:sp>
        <p:nvSpPr>
          <p:cNvPr id="411" name="레퍼런스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레퍼런스</a:t>
            </a:r>
          </a:p>
        </p:txBody>
      </p:sp>
      <p:sp>
        <p:nvSpPr>
          <p:cNvPr id="412" name="카카오모빌리티 디스플레이 광고 상품 소개서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카카오모빌리티 디스플레이 광고 상품 소개서</a:t>
            </a:r>
          </a:p>
          <a:p>
            <a:pPr lvl="1">
              <a:spcBef>
                <a:spcPts val="0"/>
              </a:spcBef>
              <a:defRPr sz="3000"/>
            </a:pPr>
            <a:r>
              <a:t>https://t1.kakaocdn.net/kakaomobility/company_website/guide/ads/%EC%B9%B4%EC%B9%B4%EC%98%A4%EB%AA%A8%EB%B9%8C%EB%A6%AC%ED%8B%B0_%EB%94%94%EC%8A%A4%ED%94%8C%EB%A0%88%EC%9D%B4%EA%B4%91%EA%B3%A0_%EC%83%81%ED%92%88%EC%86%8C%EA%B0%9C%EC%84%9C.pdf</a:t>
            </a:r>
          </a:p>
          <a:p>
            <a:pPr/>
            <a:r>
              <a:t>KM비즈센터 광고 소재 가이드</a:t>
            </a:r>
          </a:p>
          <a:p>
            <a:pPr lvl="1">
              <a:spcBef>
                <a:spcPts val="0"/>
              </a:spcBef>
              <a:defRPr sz="3000"/>
            </a:pPr>
            <a:r>
              <a:t>https://t1.kakaocdn.net/kakaomobility/company_website/guide/ads/kakaomobility_%EA%B4%91%EA%B3%A0%EC%A0%9C%EC%9E%91%EA%B0%80%EC%9D%B4%EB%93%9C%ED%86%B5%ED%95%A9.pdf</a:t>
            </a:r>
          </a:p>
          <a:p>
            <a:pPr/>
            <a:r>
              <a:t>KM비즈센터 이용 가이드</a:t>
            </a:r>
          </a:p>
          <a:p>
            <a:pPr lvl="1">
              <a:spcBef>
                <a:spcPts val="0"/>
              </a:spcBef>
              <a:defRPr sz="3000"/>
            </a:pPr>
            <a:r>
              <a:t>https://t1.kakaocdn.net/adrse/adbizcenter-cdn/document/KM%EB%B9%84%EC%A6%88%EC%84%BC%ED%84%B0%20%EC%9D%B4%EC%9A%A9%20%EA%B0%80%EC%9D%B4%EB%93%9C_v1.4.pdf</a:t>
            </a:r>
          </a:p>
        </p:txBody>
      </p:sp>
      <p:pic>
        <p:nvPicPr>
          <p:cNvPr id="413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토스애즈 - 토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토스애즈 - 토스</a:t>
            </a:r>
          </a:p>
        </p:txBody>
      </p:sp>
      <p:sp>
        <p:nvSpPr>
          <p:cNvPr id="416" name="레퍼런스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레퍼런스</a:t>
            </a:r>
          </a:p>
        </p:txBody>
      </p:sp>
      <p:sp>
        <p:nvSpPr>
          <p:cNvPr id="417" name="카카오모빌리티 디스플레이 광고 상품 소개서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카카오모빌리티 디스플레이 광고 상품 소개서</a:t>
            </a:r>
          </a:p>
          <a:p>
            <a:pPr lvl="1">
              <a:spcBef>
                <a:spcPts val="0"/>
              </a:spcBef>
              <a:defRPr sz="3000"/>
            </a:pPr>
            <a:r>
              <a:t>https://t1.kakaocdn.net/kakaomobility/company_website/guide/ads/%EC%B9%B4%EC%B9%B4%EC%98%A4%EB%AA%A8%EB%B9%8C%EB%A6%AC%ED%8B%B0_%EB%94%94%EC%8A%A4%ED%94%8C%EB%A0%88%EC%9D%B4%EA%B4%91%EA%B3%A0_%EC%83%81%ED%92%88%EC%86%8C%EA%B0%9C%EC%84%9C.pdf</a:t>
            </a:r>
          </a:p>
          <a:p>
            <a:pPr/>
            <a:r>
              <a:t>KM비즈센터 광고 소재 가이드</a:t>
            </a:r>
          </a:p>
          <a:p>
            <a:pPr lvl="1">
              <a:spcBef>
                <a:spcPts val="0"/>
              </a:spcBef>
              <a:defRPr sz="3000"/>
            </a:pPr>
            <a:r>
              <a:t>https://t1.kakaocdn.net/kakaomobility/company_website/guide/ads/kakaomobility_%EA%B4%91%EA%B3%A0%EC%A0%9C%EC%9E%91%EA%B0%80%EC%9D%B4%EB%93%9C%ED%86%B5%ED%95%A9.pdf</a:t>
            </a:r>
          </a:p>
          <a:p>
            <a:pPr/>
            <a:r>
              <a:t>토스애즈 이용 가이드</a:t>
            </a:r>
          </a:p>
          <a:p>
            <a:pPr lvl="1">
              <a:spcBef>
                <a:spcPts val="0"/>
              </a:spcBef>
              <a:defRPr sz="3000"/>
            </a:pPr>
            <a:r>
              <a:rPr u="sng">
                <a:hlinkClick r:id="rId2" invalidUrl="" action="" tgtFrame="" tooltip="" history="1" highlightClick="0" endSnd="0"/>
              </a:rPr>
              <a:t>https://toss-ads.gitbook.io/guide</a:t>
            </a:r>
          </a:p>
        </p:txBody>
      </p:sp>
      <p:pic>
        <p:nvPicPr>
          <p:cNvPr id="418" name="HlxVCW-We_DEPzsYYYv5sz46ZiRK7hkOYd32AtC6UpgDzwl42WFpum7XMhianPpAiPERQMBX5JsIJzhiGl10BlfDmyMLzoCpxNDkqpfaTgoQc08pW_KLFS-QxpY0XEDeKzJK2dIvc-Lz2C0jk3f4ww.svg" descr="HlxVCW-We_DEPzsYYYv5sz46ZiRK7hkOYd32AtC6UpgDzwl42WFpum7XMhianPpAiPERQMBX5JsIJzhiGl10BlfDmyMLzoCpxNDkqpfaTgoQc08pW_KLFS-QxpY0XEDeKzJK2dIvc-Lz2C0jk3f4ww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21344" y="12752527"/>
            <a:ext cx="3663026" cy="58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에브리타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</a:t>
            </a:r>
          </a:p>
        </p:txBody>
      </p:sp>
      <p:sp>
        <p:nvSpPr>
          <p:cNvPr id="180" name="서비스 설명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서비스 설명</a:t>
            </a:r>
          </a:p>
        </p:txBody>
      </p:sp>
      <p:sp>
        <p:nvSpPr>
          <p:cNvPr id="181" name="에브리타임은 국내 대학교 재학생 및 졸업생을 위한 대학교별 시간표 생성, 커뮤니티 게시판, 강의평가, 학사정보 공유 등의 기능을 제공하는 통합 플랫폼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에브리타임은 국내 대학교 재학생 및 졸업생을 위한 대학교별 시간표 생성, 커뮤니티 게시판, 강의평가, 학사정보 공유 등의 기능을 제공하는 통합 플랫폼</a:t>
            </a:r>
          </a:p>
          <a:p>
            <a:pPr/>
            <a:r>
              <a:t>처음에는 시간표 작성 기능 중심으로 시작했으나 현재는 각 대학교별 익명 커뮤니티를 중심으로 발전</a:t>
            </a:r>
          </a:p>
        </p:txBody>
      </p:sp>
      <p:pic>
        <p:nvPicPr>
          <p:cNvPr id="182" name="EMDDClx1GR-J6dyZg2am0MMz94co0z3fZwr1hvxLGcXbwZLNphU6EiJeMUCPYCDlL4ZPZSrJTVuH-CEdNROUArgp-WH3t3i4eyO_zYM9v1G2z7JIBfZ5qifxmZuo4asHbmFkN1sc1fvWZQfzG3P98w.png" descr="EMDDClx1GR-J6dyZg2am0MMz94co0z3fZwr1hvxLGcXbwZLNphU6EiJeMUCPYCDlL4ZPZSrJTVuH-CEdNROUArgp-WH3t3i4eyO_zYM9v1G2z7JIBfZ5qifxmZuo4asHbmFkN1sc1fvWZQfzG3P98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8621" y="11786073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에브리타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</a:t>
            </a:r>
          </a:p>
        </p:txBody>
      </p:sp>
      <p:sp>
        <p:nvSpPr>
          <p:cNvPr id="185" name="진행 순서 - 앱 내 홍보 게시글 광고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진행 순서 - 앱 내 홍보 게시글 광고</a:t>
            </a:r>
          </a:p>
        </p:txBody>
      </p:sp>
      <p:sp>
        <p:nvSpPr>
          <p:cNvPr id="186" name="카카오톡 ‘유니브립 - 광고의뢰’ 계정을 통해 의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카카오톡 ‘유니브립 - 광고의뢰’ 계정을 통해 의뢰</a:t>
            </a:r>
          </a:p>
        </p:txBody>
      </p:sp>
      <p:sp>
        <p:nvSpPr>
          <p:cNvPr id="187" name="02…"/>
          <p:cNvSpPr/>
          <p:nvPr/>
        </p:nvSpPr>
        <p:spPr>
          <a:xfrm>
            <a:off x="11593485" y="6083889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02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 진행 대학 및 업로드 주기 결정</a:t>
            </a:r>
          </a:p>
        </p:txBody>
      </p:sp>
      <p:sp>
        <p:nvSpPr>
          <p:cNvPr id="188" name="04…"/>
          <p:cNvSpPr/>
          <p:nvPr/>
        </p:nvSpPr>
        <p:spPr>
          <a:xfrm>
            <a:off x="6319413" y="9350802"/>
            <a:ext cx="4456180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04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원고 전달</a:t>
            </a:r>
          </a:p>
        </p:txBody>
      </p:sp>
      <p:sp>
        <p:nvSpPr>
          <p:cNvPr id="189" name="01…"/>
          <p:cNvSpPr/>
          <p:nvPr/>
        </p:nvSpPr>
        <p:spPr>
          <a:xfrm>
            <a:off x="6319413" y="6083889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01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설문지 작성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(의뢰 문의)</a:t>
            </a:r>
          </a:p>
        </p:txBody>
      </p:sp>
      <p:sp>
        <p:nvSpPr>
          <p:cNvPr id="190" name="05…"/>
          <p:cNvSpPr/>
          <p:nvPr/>
        </p:nvSpPr>
        <p:spPr>
          <a:xfrm>
            <a:off x="11593485" y="9350802"/>
            <a:ext cx="4456180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05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업로드 진행</a:t>
            </a:r>
          </a:p>
        </p:txBody>
      </p:sp>
      <p:sp>
        <p:nvSpPr>
          <p:cNvPr id="191" name="03…"/>
          <p:cNvSpPr/>
          <p:nvPr/>
        </p:nvSpPr>
        <p:spPr>
          <a:xfrm>
            <a:off x="16867556" y="6071995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03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세금계산서 발행 및 결제</a:t>
            </a:r>
          </a:p>
        </p:txBody>
      </p:sp>
      <p:sp>
        <p:nvSpPr>
          <p:cNvPr id="192" name="06…"/>
          <p:cNvSpPr/>
          <p:nvPr/>
        </p:nvSpPr>
        <p:spPr>
          <a:xfrm>
            <a:off x="16867556" y="9338907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06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작업물 전달</a:t>
            </a:r>
          </a:p>
        </p:txBody>
      </p:sp>
      <p:sp>
        <p:nvSpPr>
          <p:cNvPr id="193" name="설문지 항목…"/>
          <p:cNvSpPr/>
          <p:nvPr/>
        </p:nvSpPr>
        <p:spPr>
          <a:xfrm>
            <a:off x="1149232" y="6123635"/>
            <a:ext cx="4345782" cy="659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4" y="0"/>
                </a:moveTo>
                <a:cubicBezTo>
                  <a:pt x="333" y="0"/>
                  <a:pt x="0" y="220"/>
                  <a:pt x="0" y="490"/>
                </a:cubicBezTo>
                <a:lnTo>
                  <a:pt x="0" y="21110"/>
                </a:lnTo>
                <a:cubicBezTo>
                  <a:pt x="0" y="21380"/>
                  <a:pt x="333" y="21600"/>
                  <a:pt x="744" y="21600"/>
                </a:cubicBezTo>
                <a:lnTo>
                  <a:pt x="19347" y="21600"/>
                </a:lnTo>
                <a:cubicBezTo>
                  <a:pt x="19758" y="21600"/>
                  <a:pt x="20091" y="21380"/>
                  <a:pt x="20091" y="21110"/>
                </a:cubicBezTo>
                <a:lnTo>
                  <a:pt x="20091" y="3307"/>
                </a:lnTo>
                <a:lnTo>
                  <a:pt x="21600" y="2742"/>
                </a:lnTo>
                <a:lnTo>
                  <a:pt x="20091" y="2177"/>
                </a:lnTo>
                <a:lnTo>
                  <a:pt x="20091" y="490"/>
                </a:lnTo>
                <a:cubicBezTo>
                  <a:pt x="20091" y="220"/>
                  <a:pt x="19758" y="0"/>
                  <a:pt x="19347" y="0"/>
                </a:cubicBezTo>
                <a:lnTo>
                  <a:pt x="744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b="1" sz="2500"/>
            </a:pPr>
            <a:r>
              <a:t>설문지 항목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상호(기업)명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연락처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이메일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홍보 목적 &amp; 소구점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업로드 원고 준비 여부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전자세금계산서 발행 필요 여부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희망 일정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예산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본사를 찾은 경로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기타 문의 및 요청사항 작성</a:t>
            </a:r>
          </a:p>
        </p:txBody>
      </p:sp>
      <p:pic>
        <p:nvPicPr>
          <p:cNvPr id="194" name="EMDDClx1GR-J6dyZg2am0MMz94co0z3fZwr1hvxLGcXbwZLNphU6EiJeMUCPYCDlL4ZPZSrJTVuH-CEdNROUArgp-WH3t3i4eyO_zYM9v1G2z7JIBfZ5qifxmZuo4asHbmFkN1sc1fvWZQfzG3P98w.png" descr="EMDDClx1GR-J6dyZg2am0MMz94co0z3fZwr1hvxLGcXbwZLNphU6EiJeMUCPYCDlL4ZPZSrJTVuH-CEdNROUArgp-WH3t3i4eyO_zYM9v1G2z7JIBfZ5qifxmZuo4asHbmFkN1sc1fvWZQfzG3P98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8621" y="11786073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에브리타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</a:t>
            </a:r>
          </a:p>
        </p:txBody>
      </p:sp>
      <p:sp>
        <p:nvSpPr>
          <p:cNvPr id="197" name="진행 순서 - 앱 내 배너 광고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진행 순서 - 앱 내 배너 광고</a:t>
            </a:r>
          </a:p>
        </p:txBody>
      </p:sp>
      <p:sp>
        <p:nvSpPr>
          <p:cNvPr id="198" name="‘VINU' 공식 사이트를 통해 의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‘VINU' 공식 사이트를 통해 의뢰</a:t>
            </a:r>
          </a:p>
        </p:txBody>
      </p:sp>
      <p:sp>
        <p:nvSpPr>
          <p:cNvPr id="199" name="02…"/>
          <p:cNvSpPr/>
          <p:nvPr/>
        </p:nvSpPr>
        <p:spPr>
          <a:xfrm>
            <a:off x="11330620" y="5746051"/>
            <a:ext cx="4456179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02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제안</a:t>
            </a:r>
          </a:p>
        </p:txBody>
      </p:sp>
      <p:sp>
        <p:nvSpPr>
          <p:cNvPr id="200" name="01…"/>
          <p:cNvSpPr/>
          <p:nvPr/>
        </p:nvSpPr>
        <p:spPr>
          <a:xfrm>
            <a:off x="5959466" y="5746051"/>
            <a:ext cx="4456180" cy="22165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01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문의</a:t>
            </a:r>
          </a:p>
        </p:txBody>
      </p:sp>
      <p:sp>
        <p:nvSpPr>
          <p:cNvPr id="201" name="03…"/>
          <p:cNvSpPr/>
          <p:nvPr/>
        </p:nvSpPr>
        <p:spPr>
          <a:xfrm>
            <a:off x="16701943" y="5739016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03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계약</a:t>
            </a:r>
          </a:p>
        </p:txBody>
      </p:sp>
      <p:sp>
        <p:nvSpPr>
          <p:cNvPr id="202" name="04…"/>
          <p:cNvSpPr/>
          <p:nvPr/>
        </p:nvSpPr>
        <p:spPr>
          <a:xfrm>
            <a:off x="5959466" y="9880229"/>
            <a:ext cx="4456180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04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광고 집행</a:t>
            </a:r>
          </a:p>
        </p:txBody>
      </p:sp>
      <p:sp>
        <p:nvSpPr>
          <p:cNvPr id="203" name="05…"/>
          <p:cNvSpPr/>
          <p:nvPr/>
        </p:nvSpPr>
        <p:spPr>
          <a:xfrm>
            <a:off x="11330620" y="9880229"/>
            <a:ext cx="4456179" cy="22165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CC6F6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05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대금 정산</a:t>
            </a:r>
          </a:p>
        </p:txBody>
      </p:sp>
      <p:sp>
        <p:nvSpPr>
          <p:cNvPr id="204" name="광고 제안서 작성…"/>
          <p:cNvSpPr txBox="1"/>
          <p:nvPr/>
        </p:nvSpPr>
        <p:spPr>
          <a:xfrm>
            <a:off x="11324099" y="8063116"/>
            <a:ext cx="4267201" cy="1361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광고 제안서 작성</a:t>
            </a:r>
          </a:p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제안서 전달</a:t>
            </a:r>
          </a:p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광고 상품/기간/예산 협의 확정</a:t>
            </a:r>
          </a:p>
        </p:txBody>
      </p:sp>
      <p:sp>
        <p:nvSpPr>
          <p:cNvPr id="205" name="광고 계약서 교환 (양사 날인)…"/>
          <p:cNvSpPr txBox="1"/>
          <p:nvPr/>
        </p:nvSpPr>
        <p:spPr>
          <a:xfrm>
            <a:off x="16695593" y="8056081"/>
            <a:ext cx="4033838" cy="307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광고 계약서 교환 (양사 날인)</a:t>
            </a:r>
          </a:p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소재제작 가이드 전달</a:t>
            </a:r>
          </a:p>
          <a:p>
            <a:pPr>
              <a:lnSpc>
                <a:spcPct val="10000"/>
              </a:lnSpc>
              <a:spcBef>
                <a:spcPts val="3000"/>
              </a:spcBef>
              <a:defRPr sz="2500"/>
            </a:pPr>
          </a:p>
          <a:p>
            <a:pPr>
              <a:lnSpc>
                <a:spcPct val="10000"/>
              </a:lnSpc>
              <a:spcBef>
                <a:spcPts val="3000"/>
              </a:spcBef>
              <a:defRPr sz="2500">
                <a:solidFill>
                  <a:srgbClr val="CC6F69"/>
                </a:solidFill>
              </a:defRPr>
            </a:pPr>
            <a:r>
              <a:t>[최소 2 영업일 전까지]</a:t>
            </a:r>
          </a:p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 소재 제작 후 전달</a:t>
            </a:r>
          </a:p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 광고 소재 검수 진행</a:t>
            </a:r>
          </a:p>
          <a:p>
            <a: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광고 세팅</a:t>
            </a:r>
          </a:p>
        </p:txBody>
      </p:sp>
      <p:sp>
        <p:nvSpPr>
          <p:cNvPr id="206" name="광고상품소개서 전달"/>
          <p:cNvSpPr txBox="1"/>
          <p:nvPr/>
        </p:nvSpPr>
        <p:spPr>
          <a:xfrm>
            <a:off x="5952775" y="8063117"/>
            <a:ext cx="3027363" cy="50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228600" indent="-2286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lvl1pPr>
          </a:lstStyle>
          <a:p>
            <a:pPr/>
            <a:r>
              <a:t> 광고상품소개서 전달</a:t>
            </a:r>
          </a:p>
        </p:txBody>
      </p:sp>
      <p:sp>
        <p:nvSpPr>
          <p:cNvPr id="207" name="광고 라이브…"/>
          <p:cNvSpPr txBox="1"/>
          <p:nvPr/>
        </p:nvSpPr>
        <p:spPr>
          <a:xfrm>
            <a:off x="5972353" y="12204611"/>
            <a:ext cx="3883026" cy="9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광고 라이브</a:t>
            </a:r>
          </a:p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게재 지면 &amp; 통계 계정 전달</a:t>
            </a:r>
          </a:p>
        </p:txBody>
      </p:sp>
      <p:sp>
        <p:nvSpPr>
          <p:cNvPr id="208" name="세금계산서 발행…"/>
          <p:cNvSpPr txBox="1"/>
          <p:nvPr/>
        </p:nvSpPr>
        <p:spPr>
          <a:xfrm>
            <a:off x="11343506" y="12204611"/>
            <a:ext cx="2506029" cy="9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세금계산서 발행</a:t>
            </a:r>
          </a:p>
          <a:p>
            <a:pPr marL="381000" indent="-381000">
              <a:lnSpc>
                <a:spcPct val="10000"/>
              </a:lnSpc>
              <a:spcBef>
                <a:spcPts val="3000"/>
              </a:spcBef>
              <a:buSzPct val="100000"/>
              <a:buAutoNum type="arabicPeriod" startAt="1"/>
              <a:defRPr sz="2500"/>
            </a:pPr>
            <a:r>
              <a:t>광고 대금 지급</a:t>
            </a:r>
          </a:p>
        </p:txBody>
      </p:sp>
      <p:pic>
        <p:nvPicPr>
          <p:cNvPr id="209" name="EMDDClx1GR-J6dyZg2am0MMz94co0z3fZwr1hvxLGcXbwZLNphU6EiJeMUCPYCDlL4ZPZSrJTVuH-CEdNROUArgp-WH3t3i4eyO_zYM9v1G2z7JIBfZ5qifxmZuo4asHbmFkN1sc1fvWZQfzG3P98w.png" descr="EMDDClx1GR-J6dyZg2am0MMz94co0z3fZwr1hvxLGcXbwZLNphU6EiJeMUCPYCDlL4ZPZSrJTVuH-CEdNROUArgp-WH3t3i4eyO_zYM9v1G2z7JIBfZ5qifxmZuo4asHbmFkN1sc1fvWZQfzG3P98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8621" y="11786073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문의 항목…"/>
          <p:cNvSpPr/>
          <p:nvPr/>
        </p:nvSpPr>
        <p:spPr>
          <a:xfrm>
            <a:off x="1174066" y="5739016"/>
            <a:ext cx="3863976" cy="6592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6" y="0"/>
                </a:moveTo>
                <a:cubicBezTo>
                  <a:pt x="375" y="0"/>
                  <a:pt x="0" y="220"/>
                  <a:pt x="0" y="490"/>
                </a:cubicBezTo>
                <a:lnTo>
                  <a:pt x="0" y="21110"/>
                </a:lnTo>
                <a:cubicBezTo>
                  <a:pt x="0" y="21380"/>
                  <a:pt x="375" y="21600"/>
                  <a:pt x="836" y="21600"/>
                </a:cubicBezTo>
                <a:lnTo>
                  <a:pt x="19066" y="21600"/>
                </a:lnTo>
                <a:cubicBezTo>
                  <a:pt x="19528" y="21600"/>
                  <a:pt x="19901" y="21380"/>
                  <a:pt x="19901" y="21110"/>
                </a:cubicBezTo>
                <a:lnTo>
                  <a:pt x="19901" y="3308"/>
                </a:lnTo>
                <a:lnTo>
                  <a:pt x="21600" y="2742"/>
                </a:lnTo>
                <a:lnTo>
                  <a:pt x="19901" y="2175"/>
                </a:lnTo>
                <a:lnTo>
                  <a:pt x="19901" y="490"/>
                </a:lnTo>
                <a:cubicBezTo>
                  <a:pt x="19901" y="220"/>
                  <a:pt x="19528" y="0"/>
                  <a:pt x="19066" y="0"/>
                </a:cubicBezTo>
                <a:lnTo>
                  <a:pt x="836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b="1" sz="2500"/>
            </a:pPr>
            <a:r>
              <a:t>문의 항목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이름 작성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회사(기관)명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이메일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전화번호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문의내용</a:t>
            </a:r>
          </a:p>
          <a:p>
            <a:pPr lvl="1" marL="1314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캠페인 내용</a:t>
            </a:r>
          </a:p>
          <a:p>
            <a:pPr lvl="1" marL="1314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기간</a:t>
            </a:r>
          </a:p>
          <a:p>
            <a:pPr lvl="1" marL="1314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예산</a:t>
            </a:r>
          </a:p>
          <a:p>
            <a:pPr marL="425979" indent="-425979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파일첨부</a:t>
            </a:r>
          </a:p>
        </p:txBody>
      </p:sp>
      <p:sp>
        <p:nvSpPr>
          <p:cNvPr id="211" name="원"/>
          <p:cNvSpPr/>
          <p:nvPr/>
        </p:nvSpPr>
        <p:spPr>
          <a:xfrm>
            <a:off x="19965275" y="12491712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원"/>
          <p:cNvSpPr/>
          <p:nvPr/>
        </p:nvSpPr>
        <p:spPr>
          <a:xfrm>
            <a:off x="19965275" y="12902885"/>
            <a:ext cx="254001" cy="254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에브리타임"/>
          <p:cNvSpPr txBox="1"/>
          <p:nvPr/>
        </p:nvSpPr>
        <p:spPr>
          <a:xfrm>
            <a:off x="20284991" y="12383762"/>
            <a:ext cx="148748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"/>
              </a:lnSpc>
              <a:spcBef>
                <a:spcPts val="3000"/>
              </a:spcBef>
              <a:defRPr sz="2500">
                <a:solidFill>
                  <a:srgbClr val="CE7570"/>
                </a:solidFill>
              </a:defRPr>
            </a:lvl1pPr>
          </a:lstStyle>
          <a:p>
            <a:pPr/>
            <a:r>
              <a:t>에브리타임</a:t>
            </a:r>
          </a:p>
        </p:txBody>
      </p:sp>
      <p:sp>
        <p:nvSpPr>
          <p:cNvPr id="214" name="광고주"/>
          <p:cNvSpPr txBox="1"/>
          <p:nvPr/>
        </p:nvSpPr>
        <p:spPr>
          <a:xfrm>
            <a:off x="20284991" y="12794935"/>
            <a:ext cx="93821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"/>
              </a:lnSpc>
              <a:spcBef>
                <a:spcPts val="3000"/>
              </a:spcBef>
              <a:defRPr sz="2500"/>
            </a:lvl1pPr>
          </a:lstStyle>
          <a:p>
            <a:pPr/>
            <a:r>
              <a:t>광고주</a:t>
            </a:r>
          </a:p>
        </p:txBody>
      </p:sp>
      <p:sp>
        <p:nvSpPr>
          <p:cNvPr id="215" name="원"/>
          <p:cNvSpPr/>
          <p:nvPr/>
        </p:nvSpPr>
        <p:spPr>
          <a:xfrm>
            <a:off x="13431709" y="5384473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6" name="원"/>
          <p:cNvSpPr/>
          <p:nvPr/>
        </p:nvSpPr>
        <p:spPr>
          <a:xfrm>
            <a:off x="8060555" y="5391508"/>
            <a:ext cx="254001" cy="254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7" name="원"/>
          <p:cNvSpPr/>
          <p:nvPr/>
        </p:nvSpPr>
        <p:spPr>
          <a:xfrm>
            <a:off x="8060555" y="9518369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원"/>
          <p:cNvSpPr/>
          <p:nvPr/>
        </p:nvSpPr>
        <p:spPr>
          <a:xfrm>
            <a:off x="18634423" y="5380956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9" name="원"/>
          <p:cNvSpPr/>
          <p:nvPr/>
        </p:nvSpPr>
        <p:spPr>
          <a:xfrm>
            <a:off x="18971641" y="5387990"/>
            <a:ext cx="254001" cy="254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원"/>
          <p:cNvSpPr/>
          <p:nvPr/>
        </p:nvSpPr>
        <p:spPr>
          <a:xfrm>
            <a:off x="13263100" y="9518510"/>
            <a:ext cx="254001" cy="254001"/>
          </a:xfrm>
          <a:prstGeom prst="ellipse">
            <a:avLst/>
          </a:prstGeom>
          <a:solidFill>
            <a:srgbClr val="CE75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원"/>
          <p:cNvSpPr/>
          <p:nvPr/>
        </p:nvSpPr>
        <p:spPr>
          <a:xfrm>
            <a:off x="13600318" y="9525545"/>
            <a:ext cx="254001" cy="254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에브리타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</a:t>
            </a:r>
          </a:p>
        </p:txBody>
      </p:sp>
      <p:sp>
        <p:nvSpPr>
          <p:cNvPr id="224" name="광고 가격 - 앱 내 홍보 게시글 광고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가격 - 앱 내 홍보 게시글 광고</a:t>
            </a:r>
          </a:p>
        </p:txBody>
      </p:sp>
      <p:sp>
        <p:nvSpPr>
          <p:cNvPr id="225" name="1개 대학 1개 업로드 시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1개 대학 1개 업로드 시</a:t>
            </a:r>
          </a:p>
          <a:p>
            <a:pPr/>
            <a:r>
              <a:t>1건: 2만원 (VAT 별도)</a:t>
            </a:r>
          </a:p>
          <a:p>
            <a:pPr/>
            <a:r>
              <a:t>100건: 190만원 (VAT 별도) [소진 기간 X]</a:t>
            </a:r>
          </a:p>
        </p:txBody>
      </p:sp>
      <p:pic>
        <p:nvPicPr>
          <p:cNvPr id="226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rcRect l="1770" t="9550" r="64859" b="5214"/>
          <a:stretch>
            <a:fillRect/>
          </a:stretch>
        </p:blipFill>
        <p:spPr>
          <a:xfrm>
            <a:off x="15113131" y="3235742"/>
            <a:ext cx="4868307" cy="9407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EMDDClx1GR-J6dyZg2am0MMz94co0z3fZwr1hvxLGcXbwZLNphU6EiJeMUCPYCDlL4ZPZSrJTVuH-CEdNROUArgp-WH3t3i4eyO_zYM9v1G2z7JIBfZ5qifxmZuo4asHbmFkN1sc1fvWZQfzG3P98w.png" descr="EMDDClx1GR-J6dyZg2am0MMz94co0z3fZwr1hvxLGcXbwZLNphU6EiJeMUCPYCDlL4ZPZSrJTVuH-CEdNROUArgp-WH3t3i4eyO_zYM9v1G2z7JIBfZ5qifxmZuo4asHbmFkN1sc1fvWZQfzG3P98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8621" y="11786073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에브리타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</a:t>
            </a:r>
          </a:p>
        </p:txBody>
      </p:sp>
      <p:sp>
        <p:nvSpPr>
          <p:cNvPr id="230" name="광고 가격 - 앱 내 배너 광고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가격 - 앱 내 배너 광고</a:t>
            </a:r>
          </a:p>
        </p:txBody>
      </p:sp>
      <p:graphicFrame>
        <p:nvGraphicFramePr>
          <p:cNvPr id="231" name="표 1"/>
          <p:cNvGraphicFramePr/>
          <p:nvPr/>
        </p:nvGraphicFramePr>
        <p:xfrm>
          <a:off x="1321545" y="3842448"/>
          <a:ext cx="21555818" cy="776545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2669337"/>
                <a:gridCol w="1887378"/>
                <a:gridCol w="1887378"/>
                <a:gridCol w="1887378"/>
                <a:gridCol w="1887378"/>
                <a:gridCol w="1887378"/>
                <a:gridCol w="1887378"/>
                <a:gridCol w="1887378"/>
                <a:gridCol w="1887378"/>
                <a:gridCol w="1887378"/>
                <a:gridCol w="1887378"/>
              </a:tblGrid>
              <a:tr h="218814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상품명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스플래시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하단 팝업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홈 배너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홈 카드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공모전 ·
대외활동 ·
채용 정보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데일리 메시지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커뮤니티 보드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커뮤니티 네이티브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검색 동영상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검색 키워드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2153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상품 타입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
+ 텍스트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
+ 텍스트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텍스트
(타게팅 가능)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
+ 텍스트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동영상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이미지
+ 텍스트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1072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운영 구좌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독점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독점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최대 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최대 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최대 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키워드 당 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46709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t>예상 노출량</a:t>
                      </a:r>
                      <a:br/>
                      <a:r>
                        <a:rPr b="0" sz="2000"/>
                        <a:t>(1만회)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120 (평일) 100 (주말)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운영 구좌 수 따라 상이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400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예산에 따라 상이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키워드 따라 상이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8386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r>
                        <a:t>기본 단가</a:t>
                      </a:r>
                      <a:br/>
                      <a:r>
                        <a:rPr b="0" sz="2000"/>
                        <a:t>(1만원/1일)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500"/>
                        <a:t>1700/1
(프로모션 - 동시 제공)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700/7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500/7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200/7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2000/전체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3000/월,
1000/7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500/1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28138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개강 시즌 단가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840/7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600/7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240/7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2400/전체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3000/월,
1200/7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600/1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32" name="EMDDClx1GR-J6dyZg2am0MMz94co0z3fZwr1hvxLGcXbwZLNphU6EiJeMUCPYCDlL4ZPZSrJTVuH-CEdNROUArgp-WH3t3i4eyO_zYM9v1G2z7JIBfZ5qifxmZuo4asHbmFkN1sc1fvWZQfzG3P98w.png" descr="EMDDClx1GR-J6dyZg2am0MMz94co0z3fZwr1hvxLGcXbwZLNphU6EiJeMUCPYCDlL4ZPZSrJTVuH-CEdNROUArgp-WH3t3i4eyO_zYM9v1G2z7JIBfZ5qifxmZuo4asHbmFkN1sc1fvWZQfzG3P98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8621" y="11786073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에브리타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</a:t>
            </a:r>
          </a:p>
        </p:txBody>
      </p:sp>
      <p:sp>
        <p:nvSpPr>
          <p:cNvPr id="235" name="광고 위치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위치</a:t>
            </a:r>
          </a:p>
        </p:txBody>
      </p:sp>
      <p:pic>
        <p:nvPicPr>
          <p:cNvPr id="236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3996" y="3531896"/>
            <a:ext cx="3763828" cy="8148326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홈 배너 광고"/>
          <p:cNvSpPr txBox="1"/>
          <p:nvPr/>
        </p:nvSpPr>
        <p:spPr>
          <a:xfrm>
            <a:off x="3346941" y="12233201"/>
            <a:ext cx="2097939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홈 배너 광고</a:t>
            </a:r>
          </a:p>
        </p:txBody>
      </p:sp>
      <p:pic>
        <p:nvPicPr>
          <p:cNvPr id="238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588749" y="3671006"/>
            <a:ext cx="3763827" cy="8148327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홈 카드 광고"/>
          <p:cNvSpPr txBox="1"/>
          <p:nvPr/>
        </p:nvSpPr>
        <p:spPr>
          <a:xfrm>
            <a:off x="8421692" y="12300096"/>
            <a:ext cx="2097940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홈 카드 광고</a:t>
            </a:r>
          </a:p>
        </p:txBody>
      </p:sp>
      <p:pic>
        <p:nvPicPr>
          <p:cNvPr id="240" name="스크린샷 2025-08-04 오후 3.22.41.png" descr="스크린샷 2025-08-04 오후 3.22.41.png"/>
          <p:cNvPicPr>
            <a:picLocks noChangeAspect="0"/>
          </p:cNvPicPr>
          <p:nvPr/>
        </p:nvPicPr>
        <p:blipFill>
          <a:blip r:embed="rId4">
            <a:extLst/>
          </a:blip>
          <a:srcRect l="0" t="1066" r="0" b="1066"/>
          <a:stretch>
            <a:fillRect/>
          </a:stretch>
        </p:blipFill>
        <p:spPr>
          <a:xfrm>
            <a:off x="12852157" y="3529358"/>
            <a:ext cx="3759201" cy="8153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스플래시 광고"/>
          <p:cNvSpPr txBox="1"/>
          <p:nvPr/>
        </p:nvSpPr>
        <p:spPr>
          <a:xfrm>
            <a:off x="13563510" y="12233201"/>
            <a:ext cx="2336496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스플래시 광고</a:t>
            </a:r>
          </a:p>
        </p:txBody>
      </p:sp>
      <p:pic>
        <p:nvPicPr>
          <p:cNvPr id="242" name="스크린샷 2025-08-04 오후 3.24.46.png" descr="스크린샷 2025-08-04 오후 3.24.46.png"/>
          <p:cNvPicPr>
            <a:picLocks noChangeAspect="0"/>
          </p:cNvPicPr>
          <p:nvPr/>
        </p:nvPicPr>
        <p:blipFill>
          <a:blip r:embed="rId5">
            <a:extLst/>
          </a:blip>
          <a:srcRect l="7961" t="4589" r="11014" b="3386"/>
          <a:stretch>
            <a:fillRect/>
          </a:stretch>
        </p:blipFill>
        <p:spPr>
          <a:xfrm>
            <a:off x="18110803" y="3529358"/>
            <a:ext cx="3759201" cy="8153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하단팝업 광고"/>
          <p:cNvSpPr txBox="1"/>
          <p:nvPr/>
        </p:nvSpPr>
        <p:spPr>
          <a:xfrm>
            <a:off x="18822155" y="12300096"/>
            <a:ext cx="2336496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하단팝업 광고</a:t>
            </a:r>
          </a:p>
        </p:txBody>
      </p:sp>
      <p:pic>
        <p:nvPicPr>
          <p:cNvPr id="244" name="EMDDClx1GR-J6dyZg2am0MMz94co0z3fZwr1hvxLGcXbwZLNphU6EiJeMUCPYCDlL4ZPZSrJTVuH-CEdNROUArgp-WH3t3i4eyO_zYM9v1G2z7JIBfZ5qifxmZuo4asHbmFkN1sc1fvWZQfzG3P98w.png" descr="EMDDClx1GR-J6dyZg2am0MMz94co0z3fZwr1hvxLGcXbwZLNphU6EiJeMUCPYCDlL4ZPZSrJTVuH-CEdNROUArgp-WH3t3i4eyO_zYM9v1G2z7JIBfZ5qifxmZuo4asHbmFkN1sc1fvWZQfzG3P98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458621" y="11786073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에브리타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에브리타임</a:t>
            </a:r>
          </a:p>
        </p:txBody>
      </p:sp>
      <p:sp>
        <p:nvSpPr>
          <p:cNvPr id="247" name="광고 위치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광고 위치</a:t>
            </a:r>
          </a:p>
        </p:txBody>
      </p:sp>
      <p:sp>
        <p:nvSpPr>
          <p:cNvPr id="248" name="커뮤니티 보드"/>
          <p:cNvSpPr txBox="1"/>
          <p:nvPr/>
        </p:nvSpPr>
        <p:spPr>
          <a:xfrm>
            <a:off x="3227662" y="12233201"/>
            <a:ext cx="2336496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커뮤니티 보드</a:t>
            </a:r>
          </a:p>
        </p:txBody>
      </p:sp>
      <p:sp>
        <p:nvSpPr>
          <p:cNvPr id="249" name="커뮤니티 네이티브"/>
          <p:cNvSpPr txBox="1"/>
          <p:nvPr/>
        </p:nvSpPr>
        <p:spPr>
          <a:xfrm>
            <a:off x="8044050" y="12233201"/>
            <a:ext cx="3039569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커뮤니티 네이티브</a:t>
            </a:r>
          </a:p>
        </p:txBody>
      </p:sp>
      <p:sp>
        <p:nvSpPr>
          <p:cNvPr id="250" name="데일리 메시지"/>
          <p:cNvSpPr txBox="1"/>
          <p:nvPr/>
        </p:nvSpPr>
        <p:spPr>
          <a:xfrm>
            <a:off x="13563510" y="12233201"/>
            <a:ext cx="2336496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데일리 메시지</a:t>
            </a:r>
          </a:p>
        </p:txBody>
      </p:sp>
      <p:sp>
        <p:nvSpPr>
          <p:cNvPr id="251" name="검색 동영상"/>
          <p:cNvSpPr txBox="1"/>
          <p:nvPr/>
        </p:nvSpPr>
        <p:spPr>
          <a:xfrm>
            <a:off x="18997923" y="12233201"/>
            <a:ext cx="1984960" cy="60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검색 동영상</a:t>
            </a:r>
          </a:p>
        </p:txBody>
      </p:sp>
      <p:pic>
        <p:nvPicPr>
          <p:cNvPr id="252" name="붙여넣은 동영상.png" descr="붙여넣은 동영상.png"/>
          <p:cNvPicPr>
            <a:picLocks noChangeAspect="0"/>
          </p:cNvPicPr>
          <p:nvPr/>
        </p:nvPicPr>
        <p:blipFill>
          <a:blip r:embed="rId2">
            <a:extLst/>
          </a:blip>
          <a:srcRect l="0" t="15683" r="69022" b="0"/>
          <a:stretch>
            <a:fillRect/>
          </a:stretch>
        </p:blipFill>
        <p:spPr>
          <a:xfrm>
            <a:off x="2516310" y="3529359"/>
            <a:ext cx="3759012" cy="815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붙여넣은 동영상.png" descr="붙여넣은 동영상.png"/>
          <p:cNvPicPr>
            <a:picLocks noChangeAspect="0"/>
          </p:cNvPicPr>
          <p:nvPr/>
        </p:nvPicPr>
        <p:blipFill>
          <a:blip r:embed="rId3">
            <a:extLst/>
          </a:blip>
          <a:srcRect l="0" t="7265" r="0" b="0"/>
          <a:stretch>
            <a:fillRect/>
          </a:stretch>
        </p:blipFill>
        <p:spPr>
          <a:xfrm>
            <a:off x="7684234" y="3529359"/>
            <a:ext cx="3759201" cy="815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붙여넣은 동영상.png" descr="붙여넣은 동영상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52158" y="3693771"/>
            <a:ext cx="3759201" cy="815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붙여넣은 동영상.png" descr="붙여넣은 동영상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10803" y="3727219"/>
            <a:ext cx="3759201" cy="815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EMDDClx1GR-J6dyZg2am0MMz94co0z3fZwr1hvxLGcXbwZLNphU6EiJeMUCPYCDlL4ZPZSrJTVuH-CEdNROUArgp-WH3t3i4eyO_zYM9v1G2z7JIBfZ5qifxmZuo4asHbmFkN1sc1fvWZQfzG3P98w.png" descr="EMDDClx1GR-J6dyZg2am0MMz94co0z3fZwr1hvxLGcXbwZLNphU6EiJeMUCPYCDlL4ZPZSrJTVuH-CEdNROUArgp-WH3t3i4eyO_zYM9v1G2z7JIBfZ5qifxmZuo4asHbmFkN1sc1fvWZQfzG3P98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458621" y="11786073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